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4" r:id="rId3"/>
    <p:sldId id="290" r:id="rId4"/>
    <p:sldId id="279" r:id="rId5"/>
    <p:sldId id="281" r:id="rId6"/>
    <p:sldId id="284" r:id="rId7"/>
    <p:sldId id="275" r:id="rId8"/>
    <p:sldId id="286" r:id="rId9"/>
    <p:sldId id="282" r:id="rId10"/>
    <p:sldId id="288" r:id="rId11"/>
    <p:sldId id="291" r:id="rId12"/>
    <p:sldId id="265" r:id="rId13"/>
    <p:sldId id="293" r:id="rId14"/>
    <p:sldId id="294" r:id="rId15"/>
    <p:sldId id="28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01CB3"/>
    <a:srgbClr val="80BA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21" d="100"/>
          <a:sy n="121" d="100"/>
        </p:scale>
        <p:origin x="123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68D641-EF14-4667-9FD2-2FC138FACE85}" type="datetimeFigureOut">
              <a:rPr lang="en-US" smtClean="0"/>
              <a:t>2/24/2022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1DD2C1-E05C-43B8-A112-FCDD825E13DC}" type="slidenum">
              <a:rPr lang="en-US" smtClean="0"/>
              <a:t>‹#›</a:t>
            </a:fld>
            <a:endParaRPr lang="en-US"/>
          </a:p>
        </p:txBody>
      </p:sp>
    </p:spTree>
    <p:extLst>
      <p:ext uri="{BB962C8B-B14F-4D97-AF65-F5344CB8AC3E}">
        <p14:creationId xmlns:p14="http://schemas.microsoft.com/office/powerpoint/2010/main" val="3894638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extBox 13"/>
          <p:cNvSpPr txBox="1"/>
          <p:nvPr userDrawn="1"/>
        </p:nvSpPr>
        <p:spPr>
          <a:xfrm>
            <a:off x="179512" y="5805264"/>
            <a:ext cx="8928992" cy="1052736"/>
          </a:xfrm>
          <a:prstGeom prst="rect">
            <a:avLst/>
          </a:prstGeom>
          <a:solidFill>
            <a:schemeClr val="bg1"/>
          </a:solidFill>
          <a:ln>
            <a:solidFill>
              <a:schemeClr val="bg1"/>
            </a:solidFill>
          </a:ln>
        </p:spPr>
        <p:txBody>
          <a:bodyPr wrap="square" lIns="630000" rtlCol="0">
            <a:noAutofit/>
          </a:bodyPr>
          <a:lstStyle/>
          <a:p>
            <a:endParaRPr lang="en-GB" sz="4000" dirty="0">
              <a:latin typeface="Calibri" pitchFamily="34" charset="0"/>
              <a:cs typeface="Calibri" pitchFamily="34" charset="0"/>
            </a:endParaRPr>
          </a:p>
        </p:txBody>
      </p:sp>
      <p:pic>
        <p:nvPicPr>
          <p:cNvPr id="15" name="Picture 5" descr="R-UN_L4c_4c"/>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6207717"/>
            <a:ext cx="94932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UNIVERSITY_web-rgb"/>
          <p:cNvPicPr>
            <a:picLocks noChangeArrowheads="1"/>
          </p:cNvPicPr>
          <p:nvPr userDrawn="1"/>
        </p:nvPicPr>
        <p:blipFill rotWithShape="1">
          <a:blip r:embed="rId3">
            <a:extLst>
              <a:ext uri="{28A0092B-C50C-407E-A947-70E740481C1C}">
                <a14:useLocalDpi xmlns:a14="http://schemas.microsoft.com/office/drawing/2010/main" val="0"/>
              </a:ext>
            </a:extLst>
          </a:blip>
          <a:srcRect r="26107"/>
          <a:stretch/>
        </p:blipFill>
        <p:spPr bwMode="auto">
          <a:xfrm>
            <a:off x="6012160" y="6091830"/>
            <a:ext cx="28083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userDrawn="1"/>
        </p:nvSpPr>
        <p:spPr bwMode="auto">
          <a:xfrm>
            <a:off x="2152054" y="3645024"/>
            <a:ext cx="7014170" cy="144016"/>
          </a:xfrm>
          <a:prstGeom prst="rect">
            <a:avLst/>
          </a:prstGeom>
          <a:solidFill>
            <a:srgbClr val="80BA64"/>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sp>
        <p:nvSpPr>
          <p:cNvPr id="20" name="Rectangle 19"/>
          <p:cNvSpPr/>
          <p:nvPr userDrawn="1"/>
        </p:nvSpPr>
        <p:spPr bwMode="auto">
          <a:xfrm>
            <a:off x="-12473" y="2132856"/>
            <a:ext cx="7014170" cy="144016"/>
          </a:xfrm>
          <a:prstGeom prst="rect">
            <a:avLst/>
          </a:prstGeom>
          <a:solidFill>
            <a:srgbClr val="80BA64"/>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sp>
        <p:nvSpPr>
          <p:cNvPr id="30" name="Text Placeholder 29"/>
          <p:cNvSpPr>
            <a:spLocks noGrp="1"/>
          </p:cNvSpPr>
          <p:nvPr>
            <p:ph type="body" sz="quarter" idx="10"/>
          </p:nvPr>
        </p:nvSpPr>
        <p:spPr>
          <a:xfrm>
            <a:off x="179388" y="2276475"/>
            <a:ext cx="8964612" cy="1368425"/>
          </a:xfrm>
          <a:prstGeom prst="rect">
            <a:avLst/>
          </a:prstGeom>
        </p:spPr>
        <p:txBody>
          <a:bodyPr lIns="630000" anchor="ctr" anchorCtr="0"/>
          <a:lstStyle>
            <a:lvl1pPr marL="0" indent="0" algn="l">
              <a:lnSpc>
                <a:spcPts val="4000"/>
              </a:lnSpc>
              <a:spcBef>
                <a:spcPts val="0"/>
              </a:spcBef>
              <a:buNone/>
              <a:defRPr sz="4000">
                <a:solidFill>
                  <a:schemeClr val="tx2"/>
                </a:solidFill>
                <a:latin typeface="+mn-lt"/>
              </a:defRPr>
            </a:lvl1pPr>
          </a:lstStyle>
          <a:p>
            <a:pPr lvl="0"/>
            <a:endParaRPr lang="en-GB" dirty="0"/>
          </a:p>
        </p:txBody>
      </p:sp>
      <p:pic>
        <p:nvPicPr>
          <p:cNvPr id="31" name="Picture 3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07100" y="72056"/>
            <a:ext cx="2786096" cy="1132034"/>
          </a:xfrm>
          <a:prstGeom prst="rect">
            <a:avLst/>
          </a:prstGeom>
        </p:spPr>
      </p:pic>
      <p:sp>
        <p:nvSpPr>
          <p:cNvPr id="33" name="Text Placeholder 32"/>
          <p:cNvSpPr>
            <a:spLocks noGrp="1"/>
          </p:cNvSpPr>
          <p:nvPr>
            <p:ph type="body" sz="quarter" idx="11"/>
          </p:nvPr>
        </p:nvSpPr>
        <p:spPr>
          <a:xfrm>
            <a:off x="2152650" y="3789363"/>
            <a:ext cx="4651375" cy="1511300"/>
          </a:xfrm>
          <a:prstGeom prst="rect">
            <a:avLst/>
          </a:prstGeom>
        </p:spPr>
        <p:txBody>
          <a:bodyPr lIns="0" anchor="ctr" anchorCtr="0"/>
          <a:lstStyle>
            <a:lvl1pPr marL="0" indent="0">
              <a:buNone/>
              <a:defRPr sz="2400">
                <a:solidFill>
                  <a:schemeClr val="tx2"/>
                </a:solidFill>
              </a:defRPr>
            </a:lvl1pPr>
          </a:lstStyle>
          <a:p>
            <a:pPr lvl="0"/>
            <a:endParaRPr lang="en-GB" dirty="0"/>
          </a:p>
        </p:txBody>
      </p:sp>
    </p:spTree>
    <p:extLst>
      <p:ext uri="{BB962C8B-B14F-4D97-AF65-F5344CB8AC3E}">
        <p14:creationId xmlns:p14="http://schemas.microsoft.com/office/powerpoint/2010/main" val="323815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0" y="367200"/>
            <a:ext cx="9144000" cy="709200"/>
          </a:xfrm>
          <a:prstGeom prst="rect">
            <a:avLst/>
          </a:prstGeom>
          <a:solidFill>
            <a:srgbClr val="80BA64"/>
          </a:solidFill>
        </p:spPr>
        <p:txBody>
          <a:bodyPr anchor="ctr" anchorCtr="0"/>
          <a:lstStyle>
            <a:lvl1pPr marL="0" indent="0">
              <a:buNone/>
              <a:defRPr>
                <a:solidFill>
                  <a:schemeClr val="tx2"/>
                </a:solidFill>
              </a:defRPr>
            </a:lvl1pPr>
          </a:lstStyle>
          <a:p>
            <a:pPr lvl="0"/>
            <a:endParaRPr lang="en-GB" dirty="0"/>
          </a:p>
        </p:txBody>
      </p:sp>
      <p:sp>
        <p:nvSpPr>
          <p:cNvPr id="12" name="Text Placeholder 11"/>
          <p:cNvSpPr>
            <a:spLocks noGrp="1"/>
          </p:cNvSpPr>
          <p:nvPr>
            <p:ph type="body" sz="quarter" idx="11"/>
          </p:nvPr>
        </p:nvSpPr>
        <p:spPr>
          <a:xfrm>
            <a:off x="250825" y="1412875"/>
            <a:ext cx="8642350" cy="4176713"/>
          </a:xfrm>
          <a:prstGeom prst="rect">
            <a:avLst/>
          </a:prstGeom>
        </p:spPr>
        <p:txBody>
          <a:bodyPr/>
          <a:lstStyle>
            <a:lvl1pPr marL="342900" indent="-342900">
              <a:buClr>
                <a:schemeClr val="accent6"/>
              </a:buClr>
              <a:buFont typeface="Wingdings" panose="05000000000000000000" pitchFamily="2" charset="2"/>
              <a:buChar char="§"/>
              <a:defRPr>
                <a:solidFill>
                  <a:schemeClr val="tx2"/>
                </a:solidFill>
              </a:defRPr>
            </a:lvl1pPr>
            <a:lvl2pPr marL="742950" indent="-285750">
              <a:buClr>
                <a:srgbClr val="80BA64"/>
              </a:buClr>
              <a:buFont typeface="Arial" panose="020B0604020202020204" pitchFamily="34" charset="0"/>
              <a:buChar char="•"/>
              <a:defRPr>
                <a:solidFill>
                  <a:schemeClr val="tx2"/>
                </a:solidFill>
              </a:defRPr>
            </a:lvl2pPr>
            <a:lvl3pPr>
              <a:buClr>
                <a:srgbClr val="80BA64"/>
              </a:buClr>
              <a:defRPr>
                <a:solidFill>
                  <a:schemeClr val="tx2"/>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48046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68313" y="692150"/>
            <a:ext cx="8207375" cy="5040313"/>
          </a:xfrm>
          <a:prstGeom prst="rect">
            <a:avLst/>
          </a:prstGeom>
        </p:spPr>
        <p:txBody>
          <a:bodyPr/>
          <a:lstStyle/>
          <a:p>
            <a:endParaRPr lang="en-GB"/>
          </a:p>
        </p:txBody>
      </p:sp>
      <p:sp>
        <p:nvSpPr>
          <p:cNvPr id="7" name="Rectangle 6"/>
          <p:cNvSpPr/>
          <p:nvPr userDrawn="1"/>
        </p:nvSpPr>
        <p:spPr>
          <a:xfrm>
            <a:off x="6876256" y="5949280"/>
            <a:ext cx="2267744"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2720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4" name="TextBox 13"/>
          <p:cNvSpPr txBox="1"/>
          <p:nvPr userDrawn="1"/>
        </p:nvSpPr>
        <p:spPr>
          <a:xfrm>
            <a:off x="179512" y="5805264"/>
            <a:ext cx="8928992" cy="1052736"/>
          </a:xfrm>
          <a:prstGeom prst="rect">
            <a:avLst/>
          </a:prstGeom>
          <a:solidFill>
            <a:schemeClr val="bg1"/>
          </a:solidFill>
          <a:ln>
            <a:solidFill>
              <a:schemeClr val="bg1"/>
            </a:solidFill>
          </a:ln>
        </p:spPr>
        <p:txBody>
          <a:bodyPr wrap="square" lIns="630000" rtlCol="0">
            <a:noAutofit/>
          </a:bodyPr>
          <a:lstStyle/>
          <a:p>
            <a:endParaRPr lang="en-GB" sz="4000" dirty="0">
              <a:latin typeface="Calibri" pitchFamily="34" charset="0"/>
              <a:cs typeface="Calibri" pitchFamily="34" charset="0"/>
            </a:endParaRPr>
          </a:p>
        </p:txBody>
      </p:sp>
      <p:pic>
        <p:nvPicPr>
          <p:cNvPr id="15" name="Picture 5" descr="R-UN_L4c_4c"/>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6207717"/>
            <a:ext cx="94932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UNIVERSITY_web-rgb"/>
          <p:cNvPicPr>
            <a:picLocks noChangeArrowheads="1"/>
          </p:cNvPicPr>
          <p:nvPr userDrawn="1"/>
        </p:nvPicPr>
        <p:blipFill rotWithShape="1">
          <a:blip r:embed="rId3">
            <a:extLst>
              <a:ext uri="{28A0092B-C50C-407E-A947-70E740481C1C}">
                <a14:useLocalDpi xmlns:a14="http://schemas.microsoft.com/office/drawing/2010/main" val="0"/>
              </a:ext>
            </a:extLst>
          </a:blip>
          <a:srcRect r="23670"/>
          <a:stretch/>
        </p:blipFill>
        <p:spPr bwMode="auto">
          <a:xfrm>
            <a:off x="6192313" y="6207717"/>
            <a:ext cx="290088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userDrawn="1"/>
        </p:nvSpPr>
        <p:spPr bwMode="auto">
          <a:xfrm>
            <a:off x="2152054" y="3645024"/>
            <a:ext cx="7014170" cy="144016"/>
          </a:xfrm>
          <a:prstGeom prst="rect">
            <a:avLst/>
          </a:prstGeom>
          <a:solidFill>
            <a:srgbClr val="80BA64"/>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sp>
        <p:nvSpPr>
          <p:cNvPr id="20" name="Rectangle 19"/>
          <p:cNvSpPr/>
          <p:nvPr userDrawn="1"/>
        </p:nvSpPr>
        <p:spPr bwMode="auto">
          <a:xfrm>
            <a:off x="-12473" y="2132856"/>
            <a:ext cx="7014170" cy="144016"/>
          </a:xfrm>
          <a:prstGeom prst="rect">
            <a:avLst/>
          </a:prstGeom>
          <a:solidFill>
            <a:srgbClr val="80BA64"/>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sp>
        <p:nvSpPr>
          <p:cNvPr id="30" name="Text Placeholder 29"/>
          <p:cNvSpPr>
            <a:spLocks noGrp="1"/>
          </p:cNvSpPr>
          <p:nvPr>
            <p:ph type="body" sz="quarter" idx="10" hasCustomPrompt="1"/>
          </p:nvPr>
        </p:nvSpPr>
        <p:spPr>
          <a:xfrm>
            <a:off x="179388" y="2276475"/>
            <a:ext cx="8964612" cy="1368425"/>
          </a:xfrm>
          <a:prstGeom prst="rect">
            <a:avLst/>
          </a:prstGeom>
        </p:spPr>
        <p:txBody>
          <a:bodyPr lIns="630000" anchor="ctr" anchorCtr="0"/>
          <a:lstStyle>
            <a:lvl1pPr marL="0" indent="0" algn="l">
              <a:lnSpc>
                <a:spcPct val="90000"/>
              </a:lnSpc>
              <a:spcBef>
                <a:spcPts val="0"/>
              </a:spcBef>
              <a:buNone/>
              <a:defRPr sz="4000" baseline="0">
                <a:solidFill>
                  <a:schemeClr val="tx2"/>
                </a:solidFill>
                <a:latin typeface="+mn-lt"/>
              </a:defRPr>
            </a:lvl1pPr>
          </a:lstStyle>
          <a:p>
            <a:pPr lvl="0"/>
            <a:r>
              <a:rPr lang="en-GB" dirty="0" smtClean="0"/>
              <a:t>Click to add text</a:t>
            </a:r>
            <a:endParaRPr lang="en-GB" dirty="0"/>
          </a:p>
        </p:txBody>
      </p:sp>
      <p:pic>
        <p:nvPicPr>
          <p:cNvPr id="31" name="Picture 3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07100" y="72056"/>
            <a:ext cx="2786096" cy="1132034"/>
          </a:xfrm>
          <a:prstGeom prst="rect">
            <a:avLst/>
          </a:prstGeom>
        </p:spPr>
      </p:pic>
      <p:sp>
        <p:nvSpPr>
          <p:cNvPr id="33" name="Text Placeholder 32"/>
          <p:cNvSpPr>
            <a:spLocks noGrp="1"/>
          </p:cNvSpPr>
          <p:nvPr>
            <p:ph type="body" sz="quarter" idx="11"/>
          </p:nvPr>
        </p:nvSpPr>
        <p:spPr>
          <a:xfrm>
            <a:off x="2152650" y="3789363"/>
            <a:ext cx="4651375" cy="1511300"/>
          </a:xfrm>
          <a:prstGeom prst="rect">
            <a:avLst/>
          </a:prstGeom>
        </p:spPr>
        <p:txBody>
          <a:bodyPr lIns="0" anchor="ctr" anchorCtr="0"/>
          <a:lstStyle>
            <a:lvl1pPr marL="0" indent="0">
              <a:buNone/>
              <a:defRPr sz="2400">
                <a:solidFill>
                  <a:schemeClr val="tx2"/>
                </a:solidFill>
              </a:defRPr>
            </a:lvl1pPr>
          </a:lstStyle>
          <a:p>
            <a:pPr lvl="0"/>
            <a:endParaRPr lang="en-GB" dirty="0"/>
          </a:p>
        </p:txBody>
      </p:sp>
      <p:sp>
        <p:nvSpPr>
          <p:cNvPr id="2" name="TextBox 1"/>
          <p:cNvSpPr txBox="1"/>
          <p:nvPr userDrawn="1"/>
        </p:nvSpPr>
        <p:spPr>
          <a:xfrm>
            <a:off x="395536" y="5301208"/>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31511323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92280" y="6000372"/>
            <a:ext cx="2000916" cy="813003"/>
          </a:xfrm>
          <a:prstGeom prst="rect">
            <a:avLst/>
          </a:prstGeom>
        </p:spPr>
      </p:pic>
    </p:spTree>
    <p:extLst>
      <p:ext uri="{BB962C8B-B14F-4D97-AF65-F5344CB8AC3E}">
        <p14:creationId xmlns:p14="http://schemas.microsoft.com/office/powerpoint/2010/main" val="260257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dirty="0" smtClean="0"/>
              <a:t>GYGA Weather Data Sources in Sub-Saharan Africa</a:t>
            </a:r>
            <a:endParaRPr lang="en-GB" b="1" u="sng" dirty="0"/>
          </a:p>
        </p:txBody>
      </p:sp>
    </p:spTree>
    <p:extLst>
      <p:ext uri="{BB962C8B-B14F-4D97-AF65-F5344CB8AC3E}">
        <p14:creationId xmlns:p14="http://schemas.microsoft.com/office/powerpoint/2010/main" val="2150069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1" dirty="0" smtClean="0"/>
              <a:t>Conclusions</a:t>
            </a:r>
            <a:endParaRPr lang="en-GB" b="1" dirty="0"/>
          </a:p>
        </p:txBody>
      </p:sp>
      <p:sp>
        <p:nvSpPr>
          <p:cNvPr id="3" name="Text Placeholder 2"/>
          <p:cNvSpPr>
            <a:spLocks noGrp="1"/>
          </p:cNvSpPr>
          <p:nvPr>
            <p:ph type="body" sz="quarter" idx="11"/>
          </p:nvPr>
        </p:nvSpPr>
        <p:spPr>
          <a:xfrm>
            <a:off x="251520" y="1268760"/>
            <a:ext cx="8712968" cy="3240360"/>
          </a:xfrm>
        </p:spPr>
        <p:txBody>
          <a:bodyPr/>
          <a:lstStyle/>
          <a:p>
            <a:pPr>
              <a:lnSpc>
                <a:spcPct val="90000"/>
              </a:lnSpc>
            </a:pPr>
            <a:r>
              <a:rPr lang="en-US" altLang="en-US" sz="2800" b="1" dirty="0"/>
              <a:t>Distribution of simulated yields based on propagated weather was within </a:t>
            </a:r>
            <a:r>
              <a:rPr lang="en-US" altLang="en-US" sz="2800" b="1" dirty="0" smtClean="0"/>
              <a:t>(or very close to) </a:t>
            </a:r>
            <a:r>
              <a:rPr lang="en-US" altLang="en-US" sz="2800" b="1" dirty="0" smtClean="0">
                <a:cs typeface="Arial" panose="020B0604020202020204" pitchFamily="34" charset="0"/>
              </a:rPr>
              <a:t>± </a:t>
            </a:r>
            <a:r>
              <a:rPr lang="en-US" altLang="en-US" sz="2800" b="1" dirty="0">
                <a:cs typeface="Arial" panose="020B0604020202020204" pitchFamily="34" charset="0"/>
              </a:rPr>
              <a:t>10% of the simulated yield based on measured </a:t>
            </a:r>
            <a:r>
              <a:rPr lang="en-US" altLang="en-US" sz="2800" b="1" dirty="0" smtClean="0">
                <a:cs typeface="Arial" panose="020B0604020202020204" pitchFamily="34" charset="0"/>
              </a:rPr>
              <a:t>weather in 83% of the cases</a:t>
            </a:r>
            <a:endParaRPr lang="en-US" altLang="en-US" sz="2800" b="1" dirty="0">
              <a:cs typeface="Arial" panose="020B0604020202020204" pitchFamily="34" charset="0"/>
            </a:endParaRPr>
          </a:p>
          <a:p>
            <a:pPr>
              <a:lnSpc>
                <a:spcPct val="90000"/>
              </a:lnSpc>
            </a:pPr>
            <a:r>
              <a:rPr lang="en-US" altLang="en-US" sz="2800" b="1" dirty="0"/>
              <a:t>Simulations based on propagated weather had better agreement with simulations based on measured weather than other sources of weather data (such as crude NASA or </a:t>
            </a:r>
            <a:r>
              <a:rPr lang="en-US" altLang="en-US" sz="2800" b="1" dirty="0" smtClean="0"/>
              <a:t>weather generators)</a:t>
            </a:r>
            <a:endParaRPr lang="en-US" altLang="en-US" sz="2800" b="1" dirty="0"/>
          </a:p>
          <a:p>
            <a:pPr>
              <a:lnSpc>
                <a:spcPct val="90000"/>
              </a:lnSpc>
            </a:pPr>
            <a:r>
              <a:rPr lang="en-US" altLang="en-US" sz="2800" b="1" dirty="0"/>
              <a:t>Wherever </a:t>
            </a:r>
            <a:r>
              <a:rPr lang="en-US" altLang="en-US" sz="2800" b="1" dirty="0" smtClean="0"/>
              <a:t>only few </a:t>
            </a:r>
            <a:r>
              <a:rPr lang="en-US" altLang="en-US" sz="2800" b="1" dirty="0"/>
              <a:t>years of measured </a:t>
            </a:r>
            <a:r>
              <a:rPr lang="en-US" altLang="en-US" sz="2800" b="1" dirty="0" err="1"/>
              <a:t>Tmax</a:t>
            </a:r>
            <a:r>
              <a:rPr lang="en-US" altLang="en-US" sz="2800" b="1" dirty="0"/>
              <a:t> &amp; </a:t>
            </a:r>
            <a:r>
              <a:rPr lang="en-US" altLang="en-US" sz="2800" b="1" dirty="0" err="1"/>
              <a:t>Tmin</a:t>
            </a:r>
            <a:r>
              <a:rPr lang="en-US" altLang="en-US" sz="2800" b="1" dirty="0"/>
              <a:t> data are available, the propagation technique is a viable and superior alternative to generate long-term weather for crop simulations</a:t>
            </a:r>
            <a:r>
              <a:rPr lang="en-US" altLang="en-US" sz="2800" b="1" dirty="0" smtClean="0"/>
              <a:t>.</a:t>
            </a:r>
          </a:p>
          <a:p>
            <a:pPr>
              <a:lnSpc>
                <a:spcPct val="90000"/>
              </a:lnSpc>
            </a:pPr>
            <a:endParaRPr lang="en-US" altLang="en-US" sz="2800" b="1" dirty="0" smtClean="0"/>
          </a:p>
          <a:p>
            <a:pPr>
              <a:lnSpc>
                <a:spcPct val="90000"/>
              </a:lnSpc>
            </a:pPr>
            <a:endParaRPr lang="en-US" altLang="en-US" sz="2800" b="1" dirty="0"/>
          </a:p>
        </p:txBody>
      </p:sp>
    </p:spTree>
    <p:extLst>
      <p:ext uri="{BB962C8B-B14F-4D97-AF65-F5344CB8AC3E}">
        <p14:creationId xmlns:p14="http://schemas.microsoft.com/office/powerpoint/2010/main" val="1431267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1" dirty="0" smtClean="0"/>
              <a:t>Conclusions (cont.)</a:t>
            </a:r>
            <a:endParaRPr lang="en-GB" b="1" dirty="0"/>
          </a:p>
        </p:txBody>
      </p:sp>
      <p:sp>
        <p:nvSpPr>
          <p:cNvPr id="3" name="Text Placeholder 2"/>
          <p:cNvSpPr>
            <a:spLocks noGrp="1"/>
          </p:cNvSpPr>
          <p:nvPr>
            <p:ph type="body" sz="quarter" idx="11"/>
          </p:nvPr>
        </p:nvSpPr>
        <p:spPr>
          <a:xfrm>
            <a:off x="215516" y="1076400"/>
            <a:ext cx="8712968" cy="3240360"/>
          </a:xfrm>
        </p:spPr>
        <p:txBody>
          <a:bodyPr/>
          <a:lstStyle/>
          <a:p>
            <a:r>
              <a:rPr lang="en-GB" sz="2200" b="1" dirty="0" smtClean="0"/>
              <a:t>After </a:t>
            </a:r>
            <a:r>
              <a:rPr lang="en-GB" sz="2200" b="1" dirty="0"/>
              <a:t>phase-1, GYGA has one of the most complete, site-specific, weather database for </a:t>
            </a:r>
            <a:r>
              <a:rPr lang="en-GB" sz="2200" b="1" dirty="0" smtClean="0"/>
              <a:t>Sub-Sahara Africa</a:t>
            </a:r>
            <a:endParaRPr lang="en-GB" sz="2200" b="1" dirty="0"/>
          </a:p>
          <a:p>
            <a:r>
              <a:rPr lang="en-US" sz="2200" b="1" dirty="0" smtClean="0"/>
              <a:t>Simulations </a:t>
            </a:r>
            <a:r>
              <a:rPr lang="en-US" sz="2200" b="1" dirty="0"/>
              <a:t>were based on all available observed data </a:t>
            </a:r>
            <a:r>
              <a:rPr lang="en-GB" sz="2200" b="1" dirty="0"/>
              <a:t>(provided by country </a:t>
            </a:r>
            <a:r>
              <a:rPr lang="en-GB" sz="2200" b="1" dirty="0" smtClean="0"/>
              <a:t>agronomists), </a:t>
            </a:r>
            <a:r>
              <a:rPr lang="en-US" sz="2200" b="1" dirty="0" smtClean="0"/>
              <a:t>and</a:t>
            </a:r>
            <a:r>
              <a:rPr lang="en-US" sz="2200" b="1" dirty="0"/>
              <a:t>, if there was not enough data, propagated data to supplement the observed data and reach an acceptable number of years</a:t>
            </a:r>
          </a:p>
          <a:p>
            <a:r>
              <a:rPr lang="en-GB" sz="2200" b="1" dirty="0" smtClean="0"/>
              <a:t>Because we are not allowed to post observed data provided by country agronomists, </a:t>
            </a:r>
            <a:r>
              <a:rPr lang="en-US" sz="2200" b="1" dirty="0" smtClean="0"/>
              <a:t>weather </a:t>
            </a:r>
            <a:r>
              <a:rPr lang="en-US" sz="2200" b="1" dirty="0"/>
              <a:t>data posted in the GYGA website contains only </a:t>
            </a:r>
            <a:r>
              <a:rPr lang="en-US" sz="2200" b="1" dirty="0" smtClean="0"/>
              <a:t>propagated data (being </a:t>
            </a:r>
            <a:r>
              <a:rPr lang="en-US" sz="2200" b="1" dirty="0"/>
              <a:t>calibrated using the observed data provided by </a:t>
            </a:r>
            <a:r>
              <a:rPr lang="en-US" sz="2200" b="1" dirty="0" smtClean="0"/>
              <a:t>CA) </a:t>
            </a:r>
            <a:r>
              <a:rPr lang="en-GB" sz="2400" b="1" dirty="0"/>
              <a:t>or crude NASA data for those locations for which weather data did not exist.</a:t>
            </a:r>
          </a:p>
          <a:p>
            <a:r>
              <a:rPr lang="en-GB" sz="2200" b="1" dirty="0" smtClean="0"/>
              <a:t>Different </a:t>
            </a:r>
            <a:r>
              <a:rPr lang="en-GB" sz="2200" b="1" dirty="0"/>
              <a:t>types of weather data </a:t>
            </a:r>
            <a:r>
              <a:rPr lang="en-GB" sz="2200" b="1" dirty="0" smtClean="0"/>
              <a:t>will </a:t>
            </a:r>
            <a:r>
              <a:rPr lang="en-GB" sz="2200" b="1" dirty="0"/>
              <a:t>be distinguished by colour coding – SEE NEXT SLIDE</a:t>
            </a:r>
          </a:p>
          <a:p>
            <a:pPr>
              <a:lnSpc>
                <a:spcPct val="90000"/>
              </a:lnSpc>
            </a:pPr>
            <a:endParaRPr lang="en-US" altLang="en-US" sz="2200" b="1" dirty="0" smtClean="0"/>
          </a:p>
          <a:p>
            <a:pPr>
              <a:lnSpc>
                <a:spcPct val="90000"/>
              </a:lnSpc>
            </a:pPr>
            <a:endParaRPr lang="en-US" altLang="en-US" sz="2200" b="1" dirty="0"/>
          </a:p>
        </p:txBody>
      </p:sp>
    </p:spTree>
    <p:extLst>
      <p:ext uri="{BB962C8B-B14F-4D97-AF65-F5344CB8AC3E}">
        <p14:creationId xmlns:p14="http://schemas.microsoft.com/office/powerpoint/2010/main" val="2788903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35896" y="260648"/>
            <a:ext cx="2880320" cy="369332"/>
          </a:xfrm>
          <a:prstGeom prst="rect">
            <a:avLst/>
          </a:prstGeom>
          <a:noFill/>
        </p:spPr>
        <p:txBody>
          <a:bodyPr wrap="square" rtlCol="0">
            <a:spAutoFit/>
          </a:bodyPr>
          <a:lstStyle/>
          <a:p>
            <a:r>
              <a:rPr lang="en-US" b="1" dirty="0"/>
              <a:t>Observed </a:t>
            </a:r>
            <a:r>
              <a:rPr lang="en-US" b="1" dirty="0" smtClean="0"/>
              <a:t>data</a:t>
            </a:r>
            <a:endParaRPr lang="en-US" b="1" dirty="0"/>
          </a:p>
        </p:txBody>
      </p:sp>
      <p:pic>
        <p:nvPicPr>
          <p:cNvPr id="9" name="Picture 8"/>
          <p:cNvPicPr>
            <a:picLocks noChangeAspect="1"/>
          </p:cNvPicPr>
          <p:nvPr/>
        </p:nvPicPr>
        <p:blipFill rotWithShape="1">
          <a:blip r:embed="rId2"/>
          <a:srcRect r="58662" b="53831"/>
          <a:stretch/>
        </p:blipFill>
        <p:spPr>
          <a:xfrm>
            <a:off x="539552" y="692696"/>
            <a:ext cx="7272808" cy="5076867"/>
          </a:xfrm>
          <a:prstGeom prst="rect">
            <a:avLst/>
          </a:prstGeom>
        </p:spPr>
      </p:pic>
    </p:spTree>
    <p:extLst>
      <p:ext uri="{BB962C8B-B14F-4D97-AF65-F5344CB8AC3E}">
        <p14:creationId xmlns:p14="http://schemas.microsoft.com/office/powerpoint/2010/main" val="1975778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58263" b="58757"/>
          <a:stretch/>
        </p:blipFill>
        <p:spPr>
          <a:xfrm>
            <a:off x="539552" y="692696"/>
            <a:ext cx="7695219" cy="4752528"/>
          </a:xfrm>
          <a:prstGeom prst="rect">
            <a:avLst/>
          </a:prstGeom>
        </p:spPr>
      </p:pic>
      <p:sp>
        <p:nvSpPr>
          <p:cNvPr id="5" name="TextBox 4"/>
          <p:cNvSpPr txBox="1"/>
          <p:nvPr/>
        </p:nvSpPr>
        <p:spPr>
          <a:xfrm>
            <a:off x="3635896" y="260648"/>
            <a:ext cx="2880320" cy="369332"/>
          </a:xfrm>
          <a:prstGeom prst="rect">
            <a:avLst/>
          </a:prstGeom>
          <a:noFill/>
        </p:spPr>
        <p:txBody>
          <a:bodyPr wrap="square" rtlCol="0">
            <a:spAutoFit/>
          </a:bodyPr>
          <a:lstStyle/>
          <a:p>
            <a:r>
              <a:rPr lang="en-US" b="1" dirty="0" smtClean="0">
                <a:solidFill>
                  <a:srgbClr val="FF0000"/>
                </a:solidFill>
              </a:rPr>
              <a:t>Propagated data </a:t>
            </a:r>
          </a:p>
        </p:txBody>
      </p:sp>
    </p:spTree>
    <p:extLst>
      <p:ext uri="{BB962C8B-B14F-4D97-AF65-F5344CB8AC3E}">
        <p14:creationId xmlns:p14="http://schemas.microsoft.com/office/powerpoint/2010/main" val="1891527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35896" y="260648"/>
            <a:ext cx="2880320" cy="369332"/>
          </a:xfrm>
          <a:prstGeom prst="rect">
            <a:avLst/>
          </a:prstGeom>
          <a:noFill/>
        </p:spPr>
        <p:txBody>
          <a:bodyPr wrap="square" rtlCol="0">
            <a:spAutoFit/>
          </a:bodyPr>
          <a:lstStyle/>
          <a:p>
            <a:r>
              <a:rPr lang="en-US" b="1" dirty="0" smtClean="0">
                <a:solidFill>
                  <a:srgbClr val="00B050"/>
                </a:solidFill>
              </a:rPr>
              <a:t>Crude data from NASA</a:t>
            </a:r>
          </a:p>
        </p:txBody>
      </p:sp>
      <p:pic>
        <p:nvPicPr>
          <p:cNvPr id="7" name="Picture 6"/>
          <p:cNvPicPr>
            <a:picLocks noChangeAspect="1"/>
          </p:cNvPicPr>
          <p:nvPr/>
        </p:nvPicPr>
        <p:blipFill rotWithShape="1">
          <a:blip r:embed="rId2"/>
          <a:srcRect l="1" t="-399" r="62780" b="61262"/>
          <a:stretch/>
        </p:blipFill>
        <p:spPr>
          <a:xfrm>
            <a:off x="539553" y="664890"/>
            <a:ext cx="7492738" cy="4924350"/>
          </a:xfrm>
          <a:prstGeom prst="rect">
            <a:avLst/>
          </a:prstGeom>
        </p:spPr>
      </p:pic>
    </p:spTree>
    <p:extLst>
      <p:ext uri="{BB962C8B-B14F-4D97-AF65-F5344CB8AC3E}">
        <p14:creationId xmlns:p14="http://schemas.microsoft.com/office/powerpoint/2010/main" val="2444913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smtClean="0"/>
              <a:t>References</a:t>
            </a:r>
            <a:endParaRPr lang="en-US" b="1" dirty="0"/>
          </a:p>
        </p:txBody>
      </p:sp>
      <p:sp>
        <p:nvSpPr>
          <p:cNvPr id="3" name="Text Placeholder 2"/>
          <p:cNvSpPr>
            <a:spLocks noGrp="1"/>
          </p:cNvSpPr>
          <p:nvPr>
            <p:ph type="body" sz="quarter" idx="11"/>
          </p:nvPr>
        </p:nvSpPr>
        <p:spPr/>
        <p:txBody>
          <a:bodyPr/>
          <a:lstStyle/>
          <a:p>
            <a:pPr marL="0" indent="0">
              <a:buNone/>
            </a:pPr>
            <a:r>
              <a:rPr lang="en-US" dirty="0"/>
              <a:t>Van Wart J, Grassini P, Yang HS, Claessens L, Jarvis A, Cassman KG, 2015. Creating long-term weather data from thin air for crop simulation modelling. </a:t>
            </a:r>
            <a:r>
              <a:rPr lang="en-US" i="1" dirty="0"/>
              <a:t>Agricultural and Forest Meteorology </a:t>
            </a:r>
            <a:r>
              <a:rPr lang="en-US" dirty="0"/>
              <a:t>208, 49-58. </a:t>
            </a:r>
            <a:endParaRPr lang="en-US" i="1" dirty="0"/>
          </a:p>
        </p:txBody>
      </p:sp>
    </p:spTree>
    <p:extLst>
      <p:ext uri="{BB962C8B-B14F-4D97-AF65-F5344CB8AC3E}">
        <p14:creationId xmlns:p14="http://schemas.microsoft.com/office/powerpoint/2010/main" val="4000243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1" dirty="0" smtClean="0"/>
              <a:t>Weather data used for simulations</a:t>
            </a:r>
            <a:endParaRPr lang="en-GB" b="1" dirty="0"/>
          </a:p>
        </p:txBody>
      </p:sp>
      <p:sp>
        <p:nvSpPr>
          <p:cNvPr id="3" name="Text Placeholder 2"/>
          <p:cNvSpPr>
            <a:spLocks noGrp="1"/>
          </p:cNvSpPr>
          <p:nvPr>
            <p:ph type="body" sz="quarter" idx="11"/>
          </p:nvPr>
        </p:nvSpPr>
        <p:spPr>
          <a:xfrm>
            <a:off x="323528" y="1412776"/>
            <a:ext cx="8642350" cy="4536405"/>
          </a:xfrm>
        </p:spPr>
        <p:txBody>
          <a:bodyPr/>
          <a:lstStyle/>
          <a:p>
            <a:r>
              <a:rPr lang="en-US" b="1" dirty="0" smtClean="0"/>
              <a:t>First </a:t>
            </a:r>
            <a:r>
              <a:rPr lang="en-US" b="1" dirty="0"/>
              <a:t>choice: Observed, high </a:t>
            </a:r>
            <a:r>
              <a:rPr lang="en-US" b="1" dirty="0" smtClean="0"/>
              <a:t>quality, 10+ years</a:t>
            </a:r>
          </a:p>
          <a:p>
            <a:pPr lvl="1"/>
            <a:r>
              <a:rPr lang="en-US" b="1" dirty="0" err="1" smtClean="0"/>
              <a:t>Tmin</a:t>
            </a:r>
            <a:r>
              <a:rPr lang="en-US" b="1" dirty="0" smtClean="0"/>
              <a:t>, </a:t>
            </a:r>
            <a:r>
              <a:rPr lang="en-US" b="1" dirty="0" err="1" smtClean="0"/>
              <a:t>Tmax</a:t>
            </a:r>
            <a:r>
              <a:rPr lang="en-US" b="1" dirty="0" smtClean="0"/>
              <a:t>, solar radiation, relative humidity, precipitation</a:t>
            </a:r>
            <a:endParaRPr lang="en-US" b="1" dirty="0"/>
          </a:p>
          <a:p>
            <a:r>
              <a:rPr lang="en-US" b="1" dirty="0"/>
              <a:t>Acceptable: </a:t>
            </a:r>
            <a:r>
              <a:rPr lang="en-US" b="1" dirty="0" smtClean="0"/>
              <a:t>Observed, 3+ years of </a:t>
            </a:r>
            <a:r>
              <a:rPr lang="en-US" b="1" dirty="0" err="1" smtClean="0"/>
              <a:t>Tmin</a:t>
            </a:r>
            <a:r>
              <a:rPr lang="en-US" b="1" dirty="0" smtClean="0"/>
              <a:t>, </a:t>
            </a:r>
            <a:r>
              <a:rPr lang="en-US" b="1" dirty="0" err="1" smtClean="0"/>
              <a:t>Tmax</a:t>
            </a:r>
            <a:endParaRPr lang="en-US" b="1" dirty="0"/>
          </a:p>
          <a:p>
            <a:pPr lvl="1"/>
            <a:r>
              <a:rPr lang="en-US" b="1" dirty="0" smtClean="0"/>
              <a:t>Missing data estimated by “propagation” (see detailed explanation in the next slides)</a:t>
            </a:r>
            <a:endParaRPr lang="en-US" b="1" dirty="0"/>
          </a:p>
          <a:p>
            <a:r>
              <a:rPr lang="en-US" b="1" dirty="0"/>
              <a:t>Last resort: </a:t>
            </a:r>
            <a:r>
              <a:rPr lang="en-US" b="1" dirty="0" smtClean="0"/>
              <a:t>gridded data (NASA-POWER Agro-Climatic Data)</a:t>
            </a:r>
            <a:endParaRPr lang="en-US" b="1" dirty="0"/>
          </a:p>
          <a:p>
            <a:pPr lvl="1"/>
            <a:endParaRPr lang="en-GB" b="1" dirty="0" smtClean="0"/>
          </a:p>
          <a:p>
            <a:endParaRPr lang="en-GB" b="1" dirty="0"/>
          </a:p>
        </p:txBody>
      </p:sp>
    </p:spTree>
    <p:extLst>
      <p:ext uri="{BB962C8B-B14F-4D97-AF65-F5344CB8AC3E}">
        <p14:creationId xmlns:p14="http://schemas.microsoft.com/office/powerpoint/2010/main" val="768834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196753"/>
            <a:ext cx="8928991" cy="3600400"/>
          </a:xfrm>
        </p:spPr>
        <p:txBody>
          <a:bodyPr/>
          <a:lstStyle/>
          <a:p>
            <a:r>
              <a:rPr lang="en-GB" sz="2000" b="1" dirty="0" smtClean="0"/>
              <a:t>The majority of the observed weather data was provided by country agronomists (CA). </a:t>
            </a:r>
          </a:p>
          <a:p>
            <a:r>
              <a:rPr lang="en-GB" sz="2000" b="1" dirty="0" smtClean="0"/>
              <a:t>Simulations were based on all available observed data and, if there was not enough data, propagated data to supplement the observed data and reach an acceptable number of years</a:t>
            </a:r>
          </a:p>
          <a:p>
            <a:r>
              <a:rPr lang="en-GB" sz="2000" b="1" dirty="0" smtClean="0"/>
              <a:t>If observed weather data were not available at all, we used crude weather data from NASA for the simulations</a:t>
            </a:r>
          </a:p>
          <a:p>
            <a:r>
              <a:rPr lang="en-GB" sz="2000" b="1" dirty="0" smtClean="0"/>
              <a:t>Because we were not allowed to make observed data provided by CA publicly available, weather </a:t>
            </a:r>
            <a:r>
              <a:rPr lang="en-GB" sz="2000" b="1" dirty="0"/>
              <a:t>data </a:t>
            </a:r>
            <a:r>
              <a:rPr lang="en-GB" sz="2000" b="1" dirty="0" smtClean="0"/>
              <a:t>posted in the GYGA website contains only propagated data (being calibrated using the observed data provided by CA) or crude NASA data for those locations for which weather data did not exist.</a:t>
            </a:r>
          </a:p>
          <a:p>
            <a:pPr marL="0" indent="0">
              <a:buNone/>
            </a:pPr>
            <a:endParaRPr lang="en-US" sz="2000" dirty="0"/>
          </a:p>
        </p:txBody>
      </p:sp>
      <p:sp>
        <p:nvSpPr>
          <p:cNvPr id="4" name="Text Placeholder 1"/>
          <p:cNvSpPr txBox="1">
            <a:spLocks/>
          </p:cNvSpPr>
          <p:nvPr/>
        </p:nvSpPr>
        <p:spPr>
          <a:xfrm>
            <a:off x="2563" y="332656"/>
            <a:ext cx="9144000" cy="709200"/>
          </a:xfrm>
          <a:prstGeom prst="rect">
            <a:avLst/>
          </a:prstGeom>
          <a:solidFill>
            <a:srgbClr val="80BA64"/>
          </a:solidFill>
        </p:spPr>
        <p:txBody>
          <a:bodyPr anchor="ctr" anchorCtr="0"/>
          <a:lstStyle>
            <a:lvl1pPr marL="0" indent="0" algn="l" defTabSz="914400" rtl="0" eaLnBrk="1" latinLnBrk="0" hangingPunct="1">
              <a:spcBef>
                <a:spcPct val="20000"/>
              </a:spcBef>
              <a:buFont typeface="Arial" panose="020B0604020202020204" pitchFamily="34" charset="0"/>
              <a:buNone/>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b="1" dirty="0" smtClean="0"/>
              <a:t>Weather data used for simulations (cont.)</a:t>
            </a:r>
            <a:endParaRPr lang="en-GB" b="1" dirty="0"/>
          </a:p>
        </p:txBody>
      </p:sp>
    </p:spTree>
    <p:extLst>
      <p:ext uri="{BB962C8B-B14F-4D97-AF65-F5344CB8AC3E}">
        <p14:creationId xmlns:p14="http://schemas.microsoft.com/office/powerpoint/2010/main" val="1949483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1" dirty="0" smtClean="0"/>
              <a:t>Justification for propagated weather data</a:t>
            </a:r>
            <a:endParaRPr lang="en-GB" b="1" dirty="0"/>
          </a:p>
        </p:txBody>
      </p:sp>
      <p:sp>
        <p:nvSpPr>
          <p:cNvPr id="3" name="Text Placeholder 2"/>
          <p:cNvSpPr>
            <a:spLocks noGrp="1"/>
          </p:cNvSpPr>
          <p:nvPr>
            <p:ph type="body" sz="quarter" idx="11"/>
          </p:nvPr>
        </p:nvSpPr>
        <p:spPr>
          <a:xfrm>
            <a:off x="35496" y="1340768"/>
            <a:ext cx="8892480" cy="4536405"/>
          </a:xfrm>
        </p:spPr>
        <p:txBody>
          <a:bodyPr/>
          <a:lstStyle/>
          <a:p>
            <a:r>
              <a:rPr lang="en-US" altLang="en-US" sz="2400" b="1" dirty="0"/>
              <a:t>A robust estimation of average yield potential using crop simulation models requires long-term daily weather data (15+ </a:t>
            </a:r>
            <a:r>
              <a:rPr lang="en-US" altLang="en-US" sz="2400" b="1" dirty="0" err="1" smtClean="0"/>
              <a:t>yrs</a:t>
            </a:r>
            <a:r>
              <a:rPr lang="en-US" altLang="en-US" sz="2400" b="1" dirty="0"/>
              <a:t>) </a:t>
            </a:r>
          </a:p>
          <a:p>
            <a:r>
              <a:rPr lang="en-US" altLang="en-US" sz="2400" b="1" dirty="0"/>
              <a:t>However, in many regions of the world, only few years of measured weather data (and for a limited number of variables) are available </a:t>
            </a:r>
            <a:endParaRPr lang="en-US" altLang="en-US" sz="2400" b="1" dirty="0" smtClean="0"/>
          </a:p>
          <a:p>
            <a:r>
              <a:rPr lang="en-US" altLang="en-US" sz="2400" b="1" dirty="0" smtClean="0"/>
              <a:t>Even if observed weather data are available (and can be used for simulations), the underpinning data can be rarely made publicly available </a:t>
            </a:r>
          </a:p>
          <a:p>
            <a:r>
              <a:rPr lang="en-US" altLang="en-US" sz="2400" b="1" dirty="0" smtClean="0"/>
              <a:t>How </a:t>
            </a:r>
            <a:r>
              <a:rPr lang="en-US" altLang="en-US" sz="2400" b="1" dirty="0"/>
              <a:t>can we use a few years of weather data to ‘generate’ suitable long-term weather records for crop </a:t>
            </a:r>
            <a:r>
              <a:rPr lang="en-US" altLang="en-US" sz="2400" b="1" dirty="0" smtClean="0"/>
              <a:t>simulations and/or to generate weather files that can be made publicly available?</a:t>
            </a:r>
            <a:endParaRPr lang="en-US" altLang="en-US" sz="2400" b="1" dirty="0"/>
          </a:p>
          <a:p>
            <a:pPr lvl="1"/>
            <a:endParaRPr lang="en-GB" sz="2400" dirty="0" smtClean="0"/>
          </a:p>
          <a:p>
            <a:endParaRPr lang="en-GB" sz="2400" dirty="0"/>
          </a:p>
        </p:txBody>
      </p:sp>
    </p:spTree>
    <p:extLst>
      <p:ext uri="{BB962C8B-B14F-4D97-AF65-F5344CB8AC3E}">
        <p14:creationId xmlns:p14="http://schemas.microsoft.com/office/powerpoint/2010/main" val="167952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52178"/>
            <a:ext cx="9144000" cy="924222"/>
          </a:xfrm>
        </p:spPr>
        <p:txBody>
          <a:bodyPr/>
          <a:lstStyle/>
          <a:p>
            <a:r>
              <a:rPr lang="en-GB" b="1" dirty="0" smtClean="0"/>
              <a:t>Summary of a the comparison between NASA and observed daily weather data</a:t>
            </a:r>
            <a:endParaRPr lang="en-GB" b="1" dirty="0"/>
          </a:p>
        </p:txBody>
      </p:sp>
      <p:sp>
        <p:nvSpPr>
          <p:cNvPr id="5" name="Rectangle 4"/>
          <p:cNvSpPr/>
          <p:nvPr/>
        </p:nvSpPr>
        <p:spPr>
          <a:xfrm>
            <a:off x="317500" y="1501552"/>
            <a:ext cx="2755900" cy="2590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3325813" y="1501552"/>
            <a:ext cx="2755900" cy="2590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6337300" y="1501552"/>
            <a:ext cx="2755900" cy="2590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flipV="1">
            <a:off x="317500" y="1501552"/>
            <a:ext cx="2755900" cy="25908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330575" y="1501552"/>
            <a:ext cx="2714625" cy="25654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340475" y="1501552"/>
            <a:ext cx="2752725" cy="25908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684463" y="1653952"/>
            <a:ext cx="71437" cy="76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550863" y="3482752"/>
            <a:ext cx="714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703263" y="3717702"/>
            <a:ext cx="714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2303463" y="1958752"/>
            <a:ext cx="714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2303463" y="2339752"/>
            <a:ext cx="714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1008063" y="3106515"/>
            <a:ext cx="714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798513" y="3441477"/>
            <a:ext cx="714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1350963" y="2774727"/>
            <a:ext cx="714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1512888" y="3025552"/>
            <a:ext cx="714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1847850" y="2263552"/>
            <a:ext cx="71438"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1819275" y="2568352"/>
            <a:ext cx="71438"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6037263" y="1952402"/>
            <a:ext cx="714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3903663" y="3781202"/>
            <a:ext cx="714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4056063" y="4016152"/>
            <a:ext cx="714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5656263" y="2257202"/>
            <a:ext cx="714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5656263" y="2638202"/>
            <a:ext cx="714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4360863" y="3404965"/>
            <a:ext cx="714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4151313" y="3739927"/>
            <a:ext cx="714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4703763" y="3073177"/>
            <a:ext cx="714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4865688" y="3324002"/>
            <a:ext cx="714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5200650" y="2562002"/>
            <a:ext cx="71438"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5172075" y="2866802"/>
            <a:ext cx="71438"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3" name="Straight Connector 32"/>
          <p:cNvCxnSpPr/>
          <p:nvPr/>
        </p:nvCxnSpPr>
        <p:spPr>
          <a:xfrm flipV="1">
            <a:off x="584200" y="1806352"/>
            <a:ext cx="2171700" cy="19113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898900" y="2117502"/>
            <a:ext cx="2171700" cy="19113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8551863" y="2339752"/>
            <a:ext cx="714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a:off x="6418263" y="3558952"/>
            <a:ext cx="714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p:nvPr/>
        </p:nvSpPr>
        <p:spPr>
          <a:xfrm>
            <a:off x="7942263" y="3246215"/>
            <a:ext cx="714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7427913" y="3406552"/>
            <a:ext cx="714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8170863" y="2415952"/>
            <a:ext cx="714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6627813" y="2438177"/>
            <a:ext cx="714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6665913" y="3517677"/>
            <a:ext cx="714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p:nvPr/>
        </p:nvSpPr>
        <p:spPr>
          <a:xfrm>
            <a:off x="7218363" y="2850927"/>
            <a:ext cx="714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42"/>
          <p:cNvSpPr/>
          <p:nvPr/>
        </p:nvSpPr>
        <p:spPr>
          <a:xfrm>
            <a:off x="8640763" y="3504977"/>
            <a:ext cx="714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43"/>
          <p:cNvSpPr/>
          <p:nvPr/>
        </p:nvSpPr>
        <p:spPr>
          <a:xfrm>
            <a:off x="7715250" y="2339752"/>
            <a:ext cx="71438"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Oval 44"/>
          <p:cNvSpPr/>
          <p:nvPr/>
        </p:nvSpPr>
        <p:spPr>
          <a:xfrm>
            <a:off x="7686675" y="2644552"/>
            <a:ext cx="71438"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TextBox 58"/>
          <p:cNvSpPr txBox="1">
            <a:spLocks noChangeArrowheads="1"/>
          </p:cNvSpPr>
          <p:nvPr/>
        </p:nvSpPr>
        <p:spPr bwMode="auto">
          <a:xfrm>
            <a:off x="300038" y="1503140"/>
            <a:ext cx="2074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Good agreement</a:t>
            </a:r>
          </a:p>
          <a:p>
            <a:pPr eaLnBrk="1" hangingPunct="1">
              <a:spcBef>
                <a:spcPct val="0"/>
              </a:spcBef>
              <a:buFontTx/>
              <a:buNone/>
            </a:pPr>
            <a:r>
              <a:rPr lang="en-US" altLang="en-US" sz="1800" b="1"/>
              <a:t>Good correlation</a:t>
            </a:r>
          </a:p>
        </p:txBody>
      </p:sp>
      <p:sp>
        <p:nvSpPr>
          <p:cNvPr id="47" name="TextBox 59"/>
          <p:cNvSpPr txBox="1">
            <a:spLocks noChangeArrowheads="1"/>
          </p:cNvSpPr>
          <p:nvPr/>
        </p:nvSpPr>
        <p:spPr bwMode="auto">
          <a:xfrm>
            <a:off x="3330575" y="1501552"/>
            <a:ext cx="203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Poor agreement</a:t>
            </a:r>
          </a:p>
          <a:p>
            <a:pPr eaLnBrk="1" hangingPunct="1">
              <a:spcBef>
                <a:spcPct val="0"/>
              </a:spcBef>
              <a:buFontTx/>
              <a:buNone/>
            </a:pPr>
            <a:r>
              <a:rPr lang="en-US" altLang="en-US" sz="1800" b="1"/>
              <a:t>Good correlation</a:t>
            </a:r>
          </a:p>
        </p:txBody>
      </p:sp>
      <p:sp>
        <p:nvSpPr>
          <p:cNvPr id="48" name="TextBox 60"/>
          <p:cNvSpPr txBox="1">
            <a:spLocks noChangeArrowheads="1"/>
          </p:cNvSpPr>
          <p:nvPr/>
        </p:nvSpPr>
        <p:spPr bwMode="auto">
          <a:xfrm>
            <a:off x="6340475" y="1501552"/>
            <a:ext cx="2054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Poor agreement</a:t>
            </a:r>
          </a:p>
          <a:p>
            <a:pPr eaLnBrk="1" hangingPunct="1">
              <a:spcBef>
                <a:spcPct val="0"/>
              </a:spcBef>
              <a:buFontTx/>
              <a:buNone/>
            </a:pPr>
            <a:r>
              <a:rPr lang="en-US" altLang="en-US" sz="1800" b="1"/>
              <a:t>Poor correlation</a:t>
            </a:r>
          </a:p>
        </p:txBody>
      </p:sp>
      <p:sp>
        <p:nvSpPr>
          <p:cNvPr id="49" name="TextBox 2"/>
          <p:cNvSpPr txBox="1">
            <a:spLocks noChangeArrowheads="1"/>
          </p:cNvSpPr>
          <p:nvPr/>
        </p:nvSpPr>
        <p:spPr bwMode="auto">
          <a:xfrm>
            <a:off x="609600" y="4054252"/>
            <a:ext cx="22590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solidFill>
                  <a:srgbClr val="0070C0"/>
                </a:solidFill>
              </a:rPr>
              <a:t>NASA Solar radiation</a:t>
            </a:r>
          </a:p>
        </p:txBody>
      </p:sp>
      <p:sp>
        <p:nvSpPr>
          <p:cNvPr id="50" name="TextBox 60"/>
          <p:cNvSpPr txBox="1">
            <a:spLocks noChangeArrowheads="1"/>
          </p:cNvSpPr>
          <p:nvPr/>
        </p:nvSpPr>
        <p:spPr bwMode="auto">
          <a:xfrm>
            <a:off x="3657600" y="4062190"/>
            <a:ext cx="2076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solidFill>
                  <a:srgbClr val="0070C0"/>
                </a:solidFill>
              </a:rPr>
              <a:t>NASA Tmax, Tmin</a:t>
            </a:r>
          </a:p>
        </p:txBody>
      </p:sp>
      <p:sp>
        <p:nvSpPr>
          <p:cNvPr id="51" name="TextBox 61"/>
          <p:cNvSpPr txBox="1">
            <a:spLocks noChangeArrowheads="1"/>
          </p:cNvSpPr>
          <p:nvPr/>
        </p:nvSpPr>
        <p:spPr bwMode="auto">
          <a:xfrm>
            <a:off x="5791200" y="4054252"/>
            <a:ext cx="3657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a:solidFill>
                  <a:srgbClr val="0070C0"/>
                </a:solidFill>
              </a:rPr>
              <a:t>NASA relative humidity, rain</a:t>
            </a:r>
          </a:p>
        </p:txBody>
      </p:sp>
      <p:sp>
        <p:nvSpPr>
          <p:cNvPr id="52" name="Rectangle 5"/>
          <p:cNvSpPr>
            <a:spLocks noChangeArrowheads="1"/>
          </p:cNvSpPr>
          <p:nvPr/>
        </p:nvSpPr>
        <p:spPr bwMode="auto">
          <a:xfrm>
            <a:off x="144017" y="4473352"/>
            <a:ext cx="8820471"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7800" indent="-1778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600" b="1" dirty="0">
                <a:solidFill>
                  <a:srgbClr val="FF0000"/>
                </a:solidFill>
              </a:rPr>
              <a:t>‘Crude’ NASA radiation can be used for simulations</a:t>
            </a:r>
            <a:r>
              <a:rPr lang="en-US" altLang="en-US" sz="1600" b="1" dirty="0"/>
              <a:t>, except at sites with complex topography </a:t>
            </a:r>
          </a:p>
          <a:p>
            <a:pPr eaLnBrk="1" hangingPunct="1">
              <a:spcBef>
                <a:spcPct val="0"/>
              </a:spcBef>
            </a:pPr>
            <a:r>
              <a:rPr lang="en-US" altLang="en-US" sz="1600" b="1" dirty="0"/>
              <a:t>Good correlation between NASA vs. measured </a:t>
            </a:r>
            <a:r>
              <a:rPr lang="en-US" altLang="en-US" sz="1600" b="1" dirty="0" err="1"/>
              <a:t>Tmax</a:t>
            </a:r>
            <a:r>
              <a:rPr lang="en-US" altLang="en-US" sz="1600" b="1" dirty="0"/>
              <a:t> &amp; </a:t>
            </a:r>
            <a:r>
              <a:rPr lang="en-US" altLang="en-US" sz="1600" b="1" dirty="0" err="1"/>
              <a:t>Tmin</a:t>
            </a:r>
            <a:r>
              <a:rPr lang="en-US" altLang="en-US" sz="1600" b="1" dirty="0"/>
              <a:t> but poor agreement. </a:t>
            </a:r>
            <a:r>
              <a:rPr lang="en-US" altLang="en-US" sz="1600" b="1" dirty="0">
                <a:solidFill>
                  <a:srgbClr val="FF0000"/>
                </a:solidFill>
              </a:rPr>
              <a:t>NASA temperature can be used for simulations </a:t>
            </a:r>
            <a:r>
              <a:rPr lang="en-US" altLang="en-US" sz="1600" b="1" u="sng" dirty="0">
                <a:solidFill>
                  <a:srgbClr val="FF0000"/>
                </a:solidFill>
              </a:rPr>
              <a:t>after calibration</a:t>
            </a:r>
            <a:r>
              <a:rPr lang="en-US" altLang="en-US" sz="1600" b="1" dirty="0">
                <a:solidFill>
                  <a:srgbClr val="FF0000"/>
                </a:solidFill>
              </a:rPr>
              <a:t> against few years of measured data</a:t>
            </a:r>
          </a:p>
          <a:p>
            <a:pPr eaLnBrk="1" hangingPunct="1">
              <a:spcBef>
                <a:spcPct val="0"/>
              </a:spcBef>
            </a:pPr>
            <a:r>
              <a:rPr lang="en-US" altLang="en-US" sz="1600" b="1" dirty="0"/>
              <a:t>Very poor agreement and correlation between NASA vs. measured relative humidity and </a:t>
            </a:r>
            <a:r>
              <a:rPr lang="en-US" altLang="en-US" sz="1600" b="1" dirty="0" smtClean="0"/>
              <a:t>precipitation</a:t>
            </a:r>
            <a:endParaRPr lang="en-US" altLang="en-US" sz="1600" b="1" dirty="0"/>
          </a:p>
        </p:txBody>
      </p:sp>
      <p:sp>
        <p:nvSpPr>
          <p:cNvPr id="53" name="Rectangle 20"/>
          <p:cNvSpPr>
            <a:spLocks noChangeArrowheads="1"/>
          </p:cNvSpPr>
          <p:nvPr/>
        </p:nvSpPr>
        <p:spPr bwMode="auto">
          <a:xfrm>
            <a:off x="0" y="1196752"/>
            <a:ext cx="9296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t>Red dashed line: 1-to-1 line; solid black line: linear regression. Note that dots do not represent actual data! </a:t>
            </a:r>
            <a:endParaRPr lang="en-US" altLang="en-US" sz="1400"/>
          </a:p>
        </p:txBody>
      </p:sp>
      <p:sp>
        <p:nvSpPr>
          <p:cNvPr id="54" name="Rectangle 21"/>
          <p:cNvSpPr>
            <a:spLocks noChangeArrowheads="1"/>
          </p:cNvSpPr>
          <p:nvPr/>
        </p:nvSpPr>
        <p:spPr bwMode="auto">
          <a:xfrm>
            <a:off x="1181100" y="3508152"/>
            <a:ext cx="218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solidFill>
                  <a:srgbClr val="FF0000"/>
                </a:solidFill>
              </a:rPr>
              <a:t>R</a:t>
            </a:r>
            <a:r>
              <a:rPr lang="en-US" altLang="en-US" sz="1600" b="1" baseline="30000">
                <a:solidFill>
                  <a:srgbClr val="FF0000"/>
                </a:solidFill>
              </a:rPr>
              <a:t>2</a:t>
            </a:r>
            <a:r>
              <a:rPr lang="en-US" altLang="en-US" sz="1600" b="1">
                <a:solidFill>
                  <a:srgbClr val="FF0000"/>
                </a:solidFill>
              </a:rPr>
              <a:t>&gt;0.82 </a:t>
            </a:r>
          </a:p>
          <a:p>
            <a:pPr eaLnBrk="1" hangingPunct="1">
              <a:spcBef>
                <a:spcPct val="0"/>
              </a:spcBef>
              <a:buFontTx/>
              <a:buNone/>
            </a:pPr>
            <a:r>
              <a:rPr lang="en-US" altLang="en-US" sz="1600" b="1">
                <a:solidFill>
                  <a:srgbClr val="FF0000"/>
                </a:solidFill>
              </a:rPr>
              <a:t>ME: -1.0 to 1.1 MJ</a:t>
            </a:r>
            <a:endParaRPr lang="en-US" altLang="en-US" sz="1600"/>
          </a:p>
        </p:txBody>
      </p:sp>
      <p:sp>
        <p:nvSpPr>
          <p:cNvPr id="55" name="Rectangle 66"/>
          <p:cNvSpPr>
            <a:spLocks noChangeArrowheads="1"/>
          </p:cNvSpPr>
          <p:nvPr/>
        </p:nvSpPr>
        <p:spPr bwMode="auto">
          <a:xfrm>
            <a:off x="4508500" y="3508152"/>
            <a:ext cx="1708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solidFill>
                  <a:srgbClr val="FF0000"/>
                </a:solidFill>
              </a:rPr>
              <a:t>R</a:t>
            </a:r>
            <a:r>
              <a:rPr lang="en-US" altLang="en-US" sz="1600" b="1" baseline="30000">
                <a:solidFill>
                  <a:srgbClr val="FF0000"/>
                </a:solidFill>
              </a:rPr>
              <a:t>2</a:t>
            </a:r>
            <a:r>
              <a:rPr lang="en-US" altLang="en-US" sz="1600" b="1">
                <a:solidFill>
                  <a:srgbClr val="FF0000"/>
                </a:solidFill>
              </a:rPr>
              <a:t>&gt;0.82 </a:t>
            </a:r>
          </a:p>
          <a:p>
            <a:pPr eaLnBrk="1" hangingPunct="1">
              <a:spcBef>
                <a:spcPct val="0"/>
              </a:spcBef>
              <a:buFontTx/>
              <a:buNone/>
            </a:pPr>
            <a:r>
              <a:rPr lang="en-US" altLang="en-US" sz="1600" b="1">
                <a:solidFill>
                  <a:srgbClr val="FF0000"/>
                </a:solidFill>
              </a:rPr>
              <a:t>ME= -3 to +2</a:t>
            </a:r>
            <a:r>
              <a:rPr lang="en-US" altLang="en-US" sz="1600" b="1">
                <a:solidFill>
                  <a:srgbClr val="FF0000"/>
                </a:solidFill>
                <a:cs typeface="Arial" panose="020B0604020202020204" pitchFamily="34" charset="0"/>
              </a:rPr>
              <a:t>º</a:t>
            </a:r>
            <a:r>
              <a:rPr lang="en-US" altLang="en-US" sz="1600" b="1">
                <a:solidFill>
                  <a:srgbClr val="FF0000"/>
                </a:solidFill>
              </a:rPr>
              <a:t>C </a:t>
            </a:r>
            <a:endParaRPr lang="en-US" altLang="en-US" sz="1600"/>
          </a:p>
        </p:txBody>
      </p:sp>
      <p:sp>
        <p:nvSpPr>
          <p:cNvPr id="56" name="Rectangle 68"/>
          <p:cNvSpPr>
            <a:spLocks noChangeArrowheads="1"/>
          </p:cNvSpPr>
          <p:nvPr/>
        </p:nvSpPr>
        <p:spPr bwMode="auto">
          <a:xfrm>
            <a:off x="7489825" y="3482752"/>
            <a:ext cx="1590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solidFill>
                  <a:srgbClr val="FF0000"/>
                </a:solidFill>
              </a:rPr>
              <a:t>R</a:t>
            </a:r>
            <a:r>
              <a:rPr lang="en-US" altLang="en-US" sz="1600" b="1" baseline="30000">
                <a:solidFill>
                  <a:srgbClr val="FF0000"/>
                </a:solidFill>
              </a:rPr>
              <a:t>2</a:t>
            </a:r>
            <a:r>
              <a:rPr lang="en-US" altLang="en-US" sz="1600" b="1">
                <a:solidFill>
                  <a:srgbClr val="FF0000"/>
                </a:solidFill>
              </a:rPr>
              <a:t>&lt;0.65 (RH) &amp; 0.25 (rain)</a:t>
            </a:r>
            <a:endParaRPr lang="en-US" altLang="en-US" sz="1600"/>
          </a:p>
        </p:txBody>
      </p:sp>
      <p:sp>
        <p:nvSpPr>
          <p:cNvPr id="57" name="TextBox 69"/>
          <p:cNvSpPr txBox="1">
            <a:spLocks noChangeArrowheads="1"/>
          </p:cNvSpPr>
          <p:nvPr/>
        </p:nvSpPr>
        <p:spPr bwMode="auto">
          <a:xfrm rot="-5400000">
            <a:off x="-1407319" y="2731071"/>
            <a:ext cx="3144837" cy="33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a:solidFill>
                  <a:srgbClr val="0070C0"/>
                </a:solidFill>
              </a:rPr>
              <a:t>Measured weather data</a:t>
            </a:r>
          </a:p>
        </p:txBody>
      </p:sp>
    </p:spTree>
    <p:extLst>
      <p:ext uri="{BB962C8B-B14F-4D97-AF65-F5344CB8AC3E}">
        <p14:creationId xmlns:p14="http://schemas.microsoft.com/office/powerpoint/2010/main" val="1197361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smtClean="0"/>
              <a:t>TRMM </a:t>
            </a:r>
            <a:r>
              <a:rPr lang="en-US" b="1" i="1" dirty="0" smtClean="0"/>
              <a:t>versus</a:t>
            </a:r>
            <a:r>
              <a:rPr lang="en-US" b="1" dirty="0" smtClean="0"/>
              <a:t> observed </a:t>
            </a:r>
            <a:r>
              <a:rPr lang="en-US" b="1" dirty="0"/>
              <a:t>15-day total </a:t>
            </a:r>
            <a:r>
              <a:rPr lang="en-US" b="1" dirty="0" smtClean="0"/>
              <a:t>precipitation</a:t>
            </a:r>
            <a:endParaRPr lang="en-GB" b="1" dirty="0"/>
          </a:p>
        </p:txBody>
      </p:sp>
      <p:sp>
        <p:nvSpPr>
          <p:cNvPr id="53" name="Rectangle 20"/>
          <p:cNvSpPr>
            <a:spLocks noChangeArrowheads="1"/>
          </p:cNvSpPr>
          <p:nvPr/>
        </p:nvSpPr>
        <p:spPr bwMode="auto">
          <a:xfrm>
            <a:off x="971600" y="1213381"/>
            <a:ext cx="5508104"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dirty="0"/>
              <a:t>Red dashed line: 1-to-1 line; solid black line: linear regression</a:t>
            </a:r>
            <a:r>
              <a:rPr lang="en-US" altLang="en-US" sz="1400" b="1" dirty="0" smtClean="0"/>
              <a:t>.</a:t>
            </a:r>
            <a:endParaRPr lang="en-US" altLang="en-US" sz="1400" dirty="0"/>
          </a:p>
        </p:txBody>
      </p:sp>
      <p:pic>
        <p:nvPicPr>
          <p:cNvPr id="3" name="Picture 2"/>
          <p:cNvPicPr>
            <a:picLocks noChangeAspect="1"/>
          </p:cNvPicPr>
          <p:nvPr/>
        </p:nvPicPr>
        <p:blipFill>
          <a:blip r:embed="rId2"/>
          <a:stretch>
            <a:fillRect/>
          </a:stretch>
        </p:blipFill>
        <p:spPr>
          <a:xfrm>
            <a:off x="251520" y="1504727"/>
            <a:ext cx="6570782" cy="5212080"/>
          </a:xfrm>
          <a:prstGeom prst="rect">
            <a:avLst/>
          </a:prstGeom>
        </p:spPr>
      </p:pic>
      <p:sp>
        <p:nvSpPr>
          <p:cNvPr id="4" name="Rectangle 3"/>
          <p:cNvSpPr/>
          <p:nvPr/>
        </p:nvSpPr>
        <p:spPr>
          <a:xfrm>
            <a:off x="6588224" y="1988840"/>
            <a:ext cx="2376264" cy="3416320"/>
          </a:xfrm>
          <a:prstGeom prst="rect">
            <a:avLst/>
          </a:prstGeom>
        </p:spPr>
        <p:txBody>
          <a:bodyPr wrap="square">
            <a:spAutoFit/>
          </a:bodyPr>
          <a:lstStyle/>
          <a:p>
            <a:r>
              <a:rPr lang="en-US" b="1" dirty="0" smtClean="0"/>
              <a:t>TRMM 15-d total precipitation and </a:t>
            </a:r>
            <a:r>
              <a:rPr lang="en-US" b="1" dirty="0"/>
              <a:t>occurrence of wet/dry days are </a:t>
            </a:r>
            <a:r>
              <a:rPr lang="en-US" b="1" dirty="0" smtClean="0"/>
              <a:t>in reasonable agreement with observed precipitation data making </a:t>
            </a:r>
            <a:r>
              <a:rPr lang="en-US" b="1" dirty="0"/>
              <a:t>TRMM a </a:t>
            </a:r>
            <a:r>
              <a:rPr lang="en-US" b="1" dirty="0" smtClean="0"/>
              <a:t>viable </a:t>
            </a:r>
            <a:r>
              <a:rPr lang="en-US" b="1" dirty="0"/>
              <a:t>alternative for crop model simulations </a:t>
            </a:r>
            <a:r>
              <a:rPr lang="en-US" b="1" dirty="0">
                <a:solidFill>
                  <a:srgbClr val="0000FF"/>
                </a:solidFill>
              </a:rPr>
              <a:t>when </a:t>
            </a:r>
            <a:r>
              <a:rPr lang="en-US" b="1" dirty="0" smtClean="0">
                <a:solidFill>
                  <a:srgbClr val="0000FF"/>
                </a:solidFill>
              </a:rPr>
              <a:t>observed precipitation data are </a:t>
            </a:r>
            <a:r>
              <a:rPr lang="en-US" b="1" dirty="0">
                <a:solidFill>
                  <a:srgbClr val="0000FF"/>
                </a:solidFill>
              </a:rPr>
              <a:t>not available</a:t>
            </a:r>
          </a:p>
        </p:txBody>
      </p:sp>
    </p:spTree>
    <p:extLst>
      <p:ext uri="{BB962C8B-B14F-4D97-AF65-F5344CB8AC3E}">
        <p14:creationId xmlns:p14="http://schemas.microsoft.com/office/powerpoint/2010/main" val="734895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smtClean="0"/>
              <a:t>Propagation of long-term daily weather data</a:t>
            </a:r>
            <a:endParaRPr lang="en-GB" b="1" dirty="0"/>
          </a:p>
        </p:txBody>
      </p:sp>
      <p:sp>
        <p:nvSpPr>
          <p:cNvPr id="3" name="Text Placeholder 2"/>
          <p:cNvSpPr>
            <a:spLocks noGrp="1"/>
          </p:cNvSpPr>
          <p:nvPr>
            <p:ph type="body" sz="quarter" idx="11"/>
          </p:nvPr>
        </p:nvSpPr>
        <p:spPr>
          <a:xfrm>
            <a:off x="251520" y="1628800"/>
            <a:ext cx="8642350" cy="4536405"/>
          </a:xfrm>
        </p:spPr>
        <p:txBody>
          <a:bodyPr/>
          <a:lstStyle/>
          <a:p>
            <a:pPr>
              <a:lnSpc>
                <a:spcPct val="90000"/>
              </a:lnSpc>
            </a:pPr>
            <a:r>
              <a:rPr lang="en-US" b="1" dirty="0">
                <a:solidFill>
                  <a:srgbClr val="FF0000"/>
                </a:solidFill>
              </a:rPr>
              <a:t>Crude solar radiation</a:t>
            </a:r>
            <a:r>
              <a:rPr lang="en-US" b="1" dirty="0"/>
              <a:t> from NASA-POWER</a:t>
            </a:r>
          </a:p>
          <a:p>
            <a:pPr>
              <a:lnSpc>
                <a:spcPct val="90000"/>
              </a:lnSpc>
            </a:pPr>
            <a:r>
              <a:rPr lang="en-US" b="1" dirty="0">
                <a:solidFill>
                  <a:srgbClr val="FF0000"/>
                </a:solidFill>
              </a:rPr>
              <a:t>Calibrated-NASA </a:t>
            </a:r>
            <a:r>
              <a:rPr lang="en-US" b="1" dirty="0" err="1">
                <a:solidFill>
                  <a:srgbClr val="FF0000"/>
                </a:solidFill>
              </a:rPr>
              <a:t>Tmax</a:t>
            </a:r>
            <a:r>
              <a:rPr lang="en-US" b="1" dirty="0">
                <a:solidFill>
                  <a:srgbClr val="FF0000"/>
                </a:solidFill>
              </a:rPr>
              <a:t> and </a:t>
            </a:r>
            <a:r>
              <a:rPr lang="en-US" b="1" dirty="0" err="1">
                <a:solidFill>
                  <a:srgbClr val="FF0000"/>
                </a:solidFill>
              </a:rPr>
              <a:t>Tmin</a:t>
            </a:r>
            <a:r>
              <a:rPr lang="en-US" b="1" dirty="0"/>
              <a:t> based on correlations between NASA and ground-measured </a:t>
            </a:r>
            <a:r>
              <a:rPr lang="en-US" b="1" dirty="0" err="1"/>
              <a:t>Tmax</a:t>
            </a:r>
            <a:r>
              <a:rPr lang="en-US" b="1" dirty="0"/>
              <a:t> and </a:t>
            </a:r>
            <a:r>
              <a:rPr lang="en-US" b="1" dirty="0" err="1"/>
              <a:t>Tmin</a:t>
            </a:r>
            <a:r>
              <a:rPr lang="en-US" b="1" dirty="0"/>
              <a:t> for a few number of years</a:t>
            </a:r>
          </a:p>
          <a:p>
            <a:pPr>
              <a:lnSpc>
                <a:spcPct val="90000"/>
              </a:lnSpc>
            </a:pPr>
            <a:r>
              <a:rPr lang="en-US" b="1" dirty="0">
                <a:solidFill>
                  <a:srgbClr val="FF0000"/>
                </a:solidFill>
              </a:rPr>
              <a:t>Humidity is derived from crude NASA </a:t>
            </a:r>
            <a:r>
              <a:rPr lang="en-US" b="1" dirty="0" err="1">
                <a:solidFill>
                  <a:srgbClr val="FF0000"/>
                </a:solidFill>
              </a:rPr>
              <a:t>Tdew</a:t>
            </a:r>
            <a:r>
              <a:rPr lang="en-US" b="1" dirty="0"/>
              <a:t> (unless measured </a:t>
            </a:r>
            <a:r>
              <a:rPr lang="en-US" b="1" dirty="0" err="1"/>
              <a:t>Tdew</a:t>
            </a:r>
            <a:r>
              <a:rPr lang="en-US" b="1" dirty="0"/>
              <a:t>  or RH are available)</a:t>
            </a:r>
          </a:p>
          <a:p>
            <a:pPr>
              <a:lnSpc>
                <a:spcPct val="90000"/>
              </a:lnSpc>
            </a:pPr>
            <a:r>
              <a:rPr lang="en-US" b="1" dirty="0">
                <a:solidFill>
                  <a:srgbClr val="FF0000"/>
                </a:solidFill>
              </a:rPr>
              <a:t>Crude TRMM rainfall </a:t>
            </a:r>
            <a:r>
              <a:rPr lang="en-US" b="1" dirty="0" smtClean="0">
                <a:solidFill>
                  <a:srgbClr val="FF0000"/>
                </a:solidFill>
              </a:rPr>
              <a:t>data</a:t>
            </a:r>
            <a:endParaRPr lang="en-US" b="1" dirty="0">
              <a:solidFill>
                <a:srgbClr val="FF0000"/>
              </a:solidFill>
            </a:endParaRPr>
          </a:p>
          <a:p>
            <a:endParaRPr lang="en-GB" dirty="0" smtClean="0"/>
          </a:p>
          <a:p>
            <a:endParaRPr lang="en-GB" dirty="0"/>
          </a:p>
        </p:txBody>
      </p:sp>
    </p:spTree>
    <p:extLst>
      <p:ext uri="{BB962C8B-B14F-4D97-AF65-F5344CB8AC3E}">
        <p14:creationId xmlns:p14="http://schemas.microsoft.com/office/powerpoint/2010/main" val="3390441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smtClean="0"/>
              <a:t>Testing propagated weather data</a:t>
            </a:r>
            <a:endParaRPr lang="en-GB" b="1" dirty="0"/>
          </a:p>
        </p:txBody>
      </p:sp>
      <p:sp>
        <p:nvSpPr>
          <p:cNvPr id="4" name="Text Placeholder 3"/>
          <p:cNvSpPr>
            <a:spLocks noGrp="1"/>
          </p:cNvSpPr>
          <p:nvPr>
            <p:ph type="body" sz="quarter" idx="11"/>
          </p:nvPr>
        </p:nvSpPr>
        <p:spPr>
          <a:xfrm>
            <a:off x="179512" y="1124744"/>
            <a:ext cx="8642350" cy="4176713"/>
          </a:xfrm>
        </p:spPr>
        <p:txBody>
          <a:bodyPr/>
          <a:lstStyle/>
          <a:p>
            <a:r>
              <a:rPr lang="en-US" altLang="en-US" sz="1800" b="1" dirty="0"/>
              <a:t>By the end of the day, we want to see how well simulated yields based on propagated weather compare against simulations based on measured weather </a:t>
            </a:r>
            <a:r>
              <a:rPr lang="en-US" altLang="en-US" sz="1800" b="1" dirty="0" smtClean="0"/>
              <a:t>data</a:t>
            </a:r>
          </a:p>
          <a:p>
            <a:r>
              <a:rPr lang="en-US" altLang="en-US" sz="1800" b="1" dirty="0" smtClean="0"/>
              <a:t>In </a:t>
            </a:r>
            <a:r>
              <a:rPr lang="en-US" altLang="en-US" sz="1800" b="1" dirty="0"/>
              <a:t>practice, we won’t know </a:t>
            </a:r>
            <a:r>
              <a:rPr lang="en-US" altLang="en-US" sz="1800" b="1" i="1" dirty="0"/>
              <a:t>a priori</a:t>
            </a:r>
            <a:r>
              <a:rPr lang="en-US" altLang="en-US" sz="1800" b="1" dirty="0"/>
              <a:t> which subset of years of measured weather data will be available for calibrating NASA </a:t>
            </a:r>
            <a:r>
              <a:rPr lang="en-US" altLang="en-US" sz="1800" b="1" dirty="0" err="1"/>
              <a:t>Tmax</a:t>
            </a:r>
            <a:r>
              <a:rPr lang="en-US" altLang="en-US" sz="1800" b="1" dirty="0"/>
              <a:t> and </a:t>
            </a:r>
            <a:r>
              <a:rPr lang="en-US" altLang="en-US" sz="1800" b="1" dirty="0" err="1"/>
              <a:t>Tmin</a:t>
            </a:r>
            <a:r>
              <a:rPr lang="en-US" altLang="en-US" sz="1800" b="1" dirty="0"/>
              <a:t>. </a:t>
            </a:r>
          </a:p>
          <a:p>
            <a:r>
              <a:rPr lang="en-US" altLang="en-US" sz="1800" b="1" dirty="0"/>
              <a:t>To evaluate the sensitivity to ‘year effect’, we calibrated NASA </a:t>
            </a:r>
            <a:r>
              <a:rPr lang="en-US" altLang="en-US" sz="1800" b="1" dirty="0" err="1"/>
              <a:t>Tmax</a:t>
            </a:r>
            <a:r>
              <a:rPr lang="en-US" altLang="en-US" sz="1800" b="1" dirty="0"/>
              <a:t> and </a:t>
            </a:r>
            <a:r>
              <a:rPr lang="en-US" altLang="en-US" sz="1800" b="1" dirty="0" err="1"/>
              <a:t>Tmin</a:t>
            </a:r>
            <a:r>
              <a:rPr lang="en-US" altLang="en-US" sz="1800" b="1" dirty="0"/>
              <a:t> based on all possible subsets of 3 consecutive years of measured </a:t>
            </a:r>
            <a:r>
              <a:rPr lang="en-US" altLang="en-US" sz="1800" b="1" dirty="0" err="1"/>
              <a:t>Tmax</a:t>
            </a:r>
            <a:r>
              <a:rPr lang="en-US" altLang="en-US" sz="1800" b="1" dirty="0"/>
              <a:t> and </a:t>
            </a:r>
            <a:r>
              <a:rPr lang="en-US" altLang="en-US" sz="1800" b="1" dirty="0" err="1"/>
              <a:t>Tmin</a:t>
            </a:r>
            <a:r>
              <a:rPr lang="en-US" altLang="en-US" sz="1800" b="1" dirty="0"/>
              <a:t>. This yielded into multiple files of propagated weather data and multiple simulated average yields.</a:t>
            </a:r>
          </a:p>
          <a:p>
            <a:r>
              <a:rPr lang="en-US" altLang="en-US" sz="1800" b="1" dirty="0"/>
              <a:t>The distribution of average simulated yields based on propagated weather data was compared against the (single) average simulated yield based on long-term measured weather data </a:t>
            </a:r>
          </a:p>
          <a:p>
            <a:r>
              <a:rPr lang="en-US" altLang="en-US" sz="1800" b="1" dirty="0"/>
              <a:t>In the comparison, we also included the average yield simulated using crude NASA, crude NASA + TRMM rain, and generated weather data derived from monthly means using </a:t>
            </a:r>
            <a:r>
              <a:rPr lang="en-US" altLang="en-US" sz="1800" b="1" dirty="0" err="1" smtClean="0"/>
              <a:t>MarkSim</a:t>
            </a:r>
            <a:endParaRPr lang="en-US" altLang="en-US" sz="1800" b="1" dirty="0" smtClean="0"/>
          </a:p>
          <a:p>
            <a:pPr marL="342900" lvl="1" indent="-342900">
              <a:buClr>
                <a:schemeClr val="accent6"/>
              </a:buClr>
              <a:buFont typeface="Wingdings" panose="05000000000000000000" pitchFamily="2" charset="2"/>
              <a:buChar char="§"/>
            </a:pPr>
            <a:r>
              <a:rPr lang="en-US" altLang="en-US" sz="1800" b="1" dirty="0" smtClean="0"/>
              <a:t>The comparison was performed for 18 locations (including sites in South and North America, Europe, Africa, and Asia) using </a:t>
            </a:r>
            <a:r>
              <a:rPr lang="en-US" altLang="en-US" sz="1800" b="1" dirty="0"/>
              <a:t>well-validated models </a:t>
            </a:r>
            <a:r>
              <a:rPr lang="en-US" altLang="en-US" sz="1800" b="1" dirty="0" smtClean="0"/>
              <a:t>based </a:t>
            </a:r>
            <a:r>
              <a:rPr lang="en-US" altLang="en-US" sz="1800" b="1" dirty="0"/>
              <a:t>on site-specific management practices and soil type. </a:t>
            </a:r>
          </a:p>
          <a:p>
            <a:endParaRPr lang="en-US" sz="1800" dirty="0"/>
          </a:p>
        </p:txBody>
      </p:sp>
    </p:spTree>
    <p:extLst>
      <p:ext uri="{BB962C8B-B14F-4D97-AF65-F5344CB8AC3E}">
        <p14:creationId xmlns:p14="http://schemas.microsoft.com/office/powerpoint/2010/main" val="694983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055" b="10038"/>
          <a:stretch/>
        </p:blipFill>
        <p:spPr>
          <a:xfrm>
            <a:off x="301757" y="1301625"/>
            <a:ext cx="6862531" cy="4935687"/>
          </a:xfrm>
          <a:prstGeom prst="rect">
            <a:avLst/>
          </a:prstGeom>
        </p:spPr>
      </p:pic>
      <p:sp>
        <p:nvSpPr>
          <p:cNvPr id="2" name="Text Placeholder 1"/>
          <p:cNvSpPr>
            <a:spLocks noGrp="1"/>
          </p:cNvSpPr>
          <p:nvPr>
            <p:ph type="body" sz="quarter" idx="10"/>
          </p:nvPr>
        </p:nvSpPr>
        <p:spPr>
          <a:xfrm>
            <a:off x="0" y="116632"/>
            <a:ext cx="9144000" cy="970652"/>
          </a:xfrm>
        </p:spPr>
        <p:txBody>
          <a:bodyPr/>
          <a:lstStyle/>
          <a:p>
            <a:r>
              <a:rPr lang="en-US" b="1" dirty="0" smtClean="0"/>
              <a:t>Simulations of yield potential based on propagated </a:t>
            </a:r>
            <a:r>
              <a:rPr lang="en-US" b="1" i="1" dirty="0" smtClean="0"/>
              <a:t>versus</a:t>
            </a:r>
            <a:r>
              <a:rPr lang="en-US" b="1" dirty="0" smtClean="0"/>
              <a:t> observed and gridded weather data</a:t>
            </a:r>
            <a:endParaRPr lang="en-GB" b="1" dirty="0"/>
          </a:p>
        </p:txBody>
      </p:sp>
      <p:sp>
        <p:nvSpPr>
          <p:cNvPr id="6" name="TextBox 5"/>
          <p:cNvSpPr txBox="1"/>
          <p:nvPr/>
        </p:nvSpPr>
        <p:spPr>
          <a:xfrm>
            <a:off x="307921" y="1115626"/>
            <a:ext cx="1095727" cy="738664"/>
          </a:xfrm>
          <a:prstGeom prst="rect">
            <a:avLst/>
          </a:prstGeom>
          <a:noFill/>
          <a:ln>
            <a:solidFill>
              <a:schemeClr val="tx1"/>
            </a:solidFill>
          </a:ln>
        </p:spPr>
        <p:txBody>
          <a:bodyPr wrap="square" rtlCol="0">
            <a:spAutoFit/>
          </a:bodyPr>
          <a:lstStyle/>
          <a:p>
            <a:r>
              <a:rPr lang="en-US" sz="1400" b="1" dirty="0" smtClean="0"/>
              <a:t>(M)  Maize </a:t>
            </a:r>
          </a:p>
          <a:p>
            <a:r>
              <a:rPr lang="en-US" sz="1400" b="1" dirty="0" smtClean="0"/>
              <a:t>(W)  Wheat </a:t>
            </a:r>
          </a:p>
          <a:p>
            <a:r>
              <a:rPr lang="en-US" sz="1400" b="1" dirty="0" smtClean="0"/>
              <a:t>(R)    Rice</a:t>
            </a:r>
            <a:endParaRPr lang="en-US" sz="1400" b="1" dirty="0"/>
          </a:p>
        </p:txBody>
      </p:sp>
      <p:grpSp>
        <p:nvGrpSpPr>
          <p:cNvPr id="8" name="Group 7"/>
          <p:cNvGrpSpPr/>
          <p:nvPr/>
        </p:nvGrpSpPr>
        <p:grpSpPr>
          <a:xfrm>
            <a:off x="5724128" y="1148551"/>
            <a:ext cx="3279347" cy="1200329"/>
            <a:chOff x="400670" y="6021288"/>
            <a:chExt cx="3279347" cy="1200329"/>
          </a:xfrm>
        </p:grpSpPr>
        <p:sp>
          <p:nvSpPr>
            <p:cNvPr id="9" name="TextBox 8"/>
            <p:cNvSpPr txBox="1"/>
            <p:nvPr/>
          </p:nvSpPr>
          <p:spPr>
            <a:xfrm>
              <a:off x="400670" y="6021288"/>
              <a:ext cx="3279347" cy="1200329"/>
            </a:xfrm>
            <a:prstGeom prst="rect">
              <a:avLst/>
            </a:prstGeom>
            <a:solidFill>
              <a:schemeClr val="bg1"/>
            </a:solidFill>
            <a:ln>
              <a:solidFill>
                <a:schemeClr val="tx1"/>
              </a:solidFill>
            </a:ln>
          </p:spPr>
          <p:txBody>
            <a:bodyPr wrap="square" rtlCol="0">
              <a:spAutoFit/>
            </a:bodyPr>
            <a:lstStyle/>
            <a:p>
              <a:r>
                <a:rPr lang="en-US" dirty="0" smtClean="0"/>
                <a:t>         </a:t>
              </a:r>
              <a:r>
                <a:rPr lang="en-US" dirty="0" err="1" smtClean="0"/>
                <a:t>MarkSim</a:t>
              </a:r>
              <a:r>
                <a:rPr lang="en-US" dirty="0" smtClean="0"/>
                <a:t> weather generator</a:t>
              </a:r>
            </a:p>
            <a:p>
              <a:r>
                <a:rPr lang="en-US" dirty="0" smtClean="0"/>
                <a:t>         NASA-POWER data</a:t>
              </a:r>
            </a:p>
            <a:p>
              <a:r>
                <a:rPr lang="en-US" dirty="0" smtClean="0"/>
                <a:t>         Propagated weather data *</a:t>
              </a:r>
            </a:p>
            <a:p>
              <a:r>
                <a:rPr lang="en-US" dirty="0" smtClean="0"/>
                <a:t>OWD: Observed weather data</a:t>
              </a:r>
              <a:endParaRPr lang="en-US" dirty="0"/>
            </a:p>
          </p:txBody>
        </p:sp>
        <p:sp>
          <p:nvSpPr>
            <p:cNvPr id="10" name="Rectangle 9"/>
            <p:cNvSpPr/>
            <p:nvPr/>
          </p:nvSpPr>
          <p:spPr>
            <a:xfrm>
              <a:off x="609916" y="6136477"/>
              <a:ext cx="144016" cy="144016"/>
            </a:xfrm>
            <a:prstGeom prst="rect">
              <a:avLst/>
            </a:prstGeom>
            <a:solidFill>
              <a:srgbClr val="F01CB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608273" y="6425080"/>
              <a:ext cx="147302" cy="126984"/>
            </a:xfrm>
            <a:prstGeom prst="triangl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5812153" y="1870609"/>
            <a:ext cx="386457" cy="72509"/>
            <a:chOff x="3203848" y="423910"/>
            <a:chExt cx="578222" cy="72509"/>
          </a:xfrm>
        </p:grpSpPr>
        <p:sp>
          <p:nvSpPr>
            <p:cNvPr id="13" name="Rectangle 12"/>
            <p:cNvSpPr/>
            <p:nvPr/>
          </p:nvSpPr>
          <p:spPr>
            <a:xfrm>
              <a:off x="3275856" y="424411"/>
              <a:ext cx="432048" cy="72008"/>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472706" y="425872"/>
              <a:ext cx="235198" cy="70547"/>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3707904" y="460644"/>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03848" y="463972"/>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03848" y="423910"/>
              <a:ext cx="0" cy="70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782070" y="424126"/>
              <a:ext cx="0" cy="70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7020272" y="2780928"/>
            <a:ext cx="1948844" cy="2677656"/>
          </a:xfrm>
          <a:prstGeom prst="rect">
            <a:avLst/>
          </a:prstGeom>
          <a:noFill/>
        </p:spPr>
        <p:txBody>
          <a:bodyPr wrap="square" rtlCol="0">
            <a:spAutoFit/>
          </a:bodyPr>
          <a:lstStyle/>
          <a:p>
            <a:r>
              <a:rPr lang="en-US" sz="1400" b="1" dirty="0" smtClean="0"/>
              <a:t>* Each box plot represents the distribution of long-term average simulated yields based on the propagated weather files generated based on all possible subsets of 3 years of observed weather data used to calibrate NASA </a:t>
            </a:r>
            <a:r>
              <a:rPr lang="en-US" sz="1400" b="1" dirty="0" err="1" smtClean="0"/>
              <a:t>Tmax</a:t>
            </a:r>
            <a:r>
              <a:rPr lang="en-US" sz="1400" b="1" dirty="0" smtClean="0"/>
              <a:t> and </a:t>
            </a:r>
            <a:r>
              <a:rPr lang="en-US" sz="1400" b="1" dirty="0" err="1" smtClean="0"/>
              <a:t>Tmin</a:t>
            </a:r>
            <a:endParaRPr lang="en-US" sz="1400" b="1" dirty="0"/>
          </a:p>
        </p:txBody>
      </p:sp>
      <p:sp>
        <p:nvSpPr>
          <p:cNvPr id="20" name="TextBox 19"/>
          <p:cNvSpPr txBox="1"/>
          <p:nvPr/>
        </p:nvSpPr>
        <p:spPr>
          <a:xfrm>
            <a:off x="2267744" y="1301625"/>
            <a:ext cx="2774417" cy="523220"/>
          </a:xfrm>
          <a:prstGeom prst="rect">
            <a:avLst/>
          </a:prstGeom>
          <a:noFill/>
        </p:spPr>
        <p:txBody>
          <a:bodyPr wrap="square" rtlCol="0">
            <a:spAutoFit/>
          </a:bodyPr>
          <a:lstStyle/>
          <a:p>
            <a:r>
              <a:rPr lang="en-US" sz="1400" b="1" dirty="0" smtClean="0"/>
              <a:t>Average long-term simulated yield based on observed weather data</a:t>
            </a:r>
            <a:endParaRPr lang="en-US" sz="1400" b="1" dirty="0"/>
          </a:p>
        </p:txBody>
      </p:sp>
      <p:sp>
        <p:nvSpPr>
          <p:cNvPr id="23" name="Right Arrow 22"/>
          <p:cNvSpPr/>
          <p:nvPr/>
        </p:nvSpPr>
        <p:spPr>
          <a:xfrm>
            <a:off x="2107217" y="1499742"/>
            <a:ext cx="216024" cy="1269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8996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TotalTime>
  <Words>1110</Words>
  <Application>Microsoft Office PowerPoint</Application>
  <PresentationFormat>On-screen Show (4:3)</PresentationFormat>
  <Paragraphs>76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Wageningen 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Bussel, Lenny van</dc:creator>
  <cp:lastModifiedBy>Patricio Grassini</cp:lastModifiedBy>
  <cp:revision>48</cp:revision>
  <dcterms:created xsi:type="dcterms:W3CDTF">2013-09-23T09:13:40Z</dcterms:created>
  <dcterms:modified xsi:type="dcterms:W3CDTF">2022-02-24T18:14:32Z</dcterms:modified>
</cp:coreProperties>
</file>